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003366"/>
                </a:solidFill>
              </a:defRPr>
            </a:pPr>
            <a:r>
              <a:t>GBCM LLC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47472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>
                <a:solidFill>
                  <a:srgbClr val="1F4E78"/>
                </a:solidFill>
              </a:defRPr>
            </a:pPr>
            <a:r>
              <a:t>Business Plan v2.1 - Modèle Bi-Continental (US + Afrique)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L'Opportunité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457200" y="1005840"/>
            <a:ext cx="8229600" cy="0"/>
          </a:xfrm>
          <a:prstGeom prst="line">
            <a:avLst/>
          </a:prstGeom>
          <a:ln w="254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57200" y="1280160"/>
            <a:ext cx="82296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🌍 Marché du coaching business: $7.3B (2025) → $10.1B (2032), CAGR 17%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🎯 PME en croissance ($500K-$50M): Besoin critique d'expertise stratégique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💡 Gap marché: Entre coaching individuel ($200-500/h) et consulting ($500K+)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🌐 Expansion bi-continentale: US + Afrique = TAM $35-40B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📈 Digital transformation Africa: $26B → $52.6B (CAGR 15%)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Le Problème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457200" y="1005840"/>
            <a:ext cx="8229600" cy="0"/>
          </a:xfrm>
          <a:prstGeom prst="line">
            <a:avLst/>
          </a:prstGeom>
          <a:ln w="254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57200" y="1280160"/>
            <a:ext cx="82296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❌ 60% des PME n'ont pas accès à expertise stratégique abordable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❌ Grands cabinets facturent $500K+ par mission (inabordable PME)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❌ Fondateurs peinent à scaler: déléguer, structurer, penser systèmes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❌ 70% des transformations digitales échouent (McKinsey)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❌ Isolement décisionnel + burnout (50%+ entrepreneurs)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Notre Solution: GBCM v2.1 Bi-Continental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457200" y="1005840"/>
            <a:ext cx="8229600" cy="0"/>
          </a:xfrm>
          <a:prstGeom prst="line">
            <a:avLst/>
          </a:prstGeom>
          <a:ln w="254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57200" y="1280160"/>
            <a:ext cx="82296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✅ Modèle hybride: Expertise humaine + Plateforme digitale + IA Phase 2 (2027+)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✅ 4 offres de services: TRANSFORM, ADVISORY, ACCELERATOR, PLATFORM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✅ Pricing accessible: $2,997 - $59,997/an (vs $500K+ consulting)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✅ Partenariat Lions Dev: Tech backbone + présence Abidjan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✅ Expansion géographique: 65% US + 35% Africa (An 3)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Modèle Bi-Continental Unique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457200" y="1005840"/>
            <a:ext cx="8229600" cy="0"/>
          </a:xfrm>
          <a:prstGeom prst="line">
            <a:avLst/>
          </a:prstGeom>
          <a:ln w="254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57200" y="1280160"/>
            <a:ext cx="39319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🇺🇸 MARCHÉ US (65% An 3)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• Pricing standard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• $8,997 - $59,997/an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• Focus: Scale-ups $2M-$10M+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• 45 clients An 3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• $550K revenue An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0" y="1280160"/>
            <a:ext cx="39319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🌍 MARCHÉ AFRIQUE (35% An 3)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• Pricing PPP-adjusted (-50%)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• $4,997 - $29,997/an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• Focus: SMEs locales + Diaspora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• 35 clients An 3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• $300K revenue An 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Partenariat Stratégique: Lions Dev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457200" y="1005840"/>
            <a:ext cx="8229600" cy="0"/>
          </a:xfrm>
          <a:prstGeom prst="line">
            <a:avLst/>
          </a:prstGeom>
          <a:ln w="254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57200" y="1280160"/>
            <a:ext cx="82296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🤝 Nature: LLC basée US + Abidjan (Côte d'Ivoire)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💻 Services: Web/mobile, Cloud, Cybersécurité, IA integration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💰 Modèle: Forfait contrats + 10-15% commission projets clients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📈 Revenus Lions Dev via GBCM: $395-565K sur 3 ans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🌍 Avantage: Présence locale Abidjan = facilite expansion Africa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💡 Win-Win: GBCM économise $60K / Lions Dev pipeline garanti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Stratégie Technologie: Phase 1-2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457200" y="1005840"/>
            <a:ext cx="8229600" cy="0"/>
          </a:xfrm>
          <a:prstGeom prst="line">
            <a:avLst/>
          </a:prstGeom>
          <a:ln w="254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57200" y="1280160"/>
            <a:ext cx="39319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📱 PHASE 1 (2026-2027)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• Plateforme digitale fonctionnelle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• Resource Library + Vidéos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• Analytics basiques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• Community forums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• Investment: $30K An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0" y="1280160"/>
            <a:ext cx="39319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🤖 PHASE 2 (2027+)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• AI Success Coach™ 24/7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• Predictive analytics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• Automated workflows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• Personalized learning paths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• Investment: $50K An 2-3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7 Avantages Compétitifs Majeurs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457200" y="1005840"/>
            <a:ext cx="8229600" cy="0"/>
          </a:xfrm>
          <a:prstGeom prst="line">
            <a:avLst/>
          </a:prstGeom>
          <a:ln w="254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57200" y="1280160"/>
            <a:ext cx="82296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1️⃣ Partenariat Lions Dev: Tech expert + présence Africa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2️⃣ IA Phase 2: First-mover advantage (12-18 mois avance)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3️⃣ Méthodologies propriétaires™: Scale Framework, DTC, SLS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4️⃣ Marché africain: First-mover coaching digital Africa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5️⃣ Pricing PPP-adjusted: Conversion 4.7x meilleure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6️⃣ Unit economics: 92% marge brute, LTV:CAC 8-12:1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7️⃣ Modèle hybride: 80% virtuel + 20% présentiel stratégique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Expansion Marché Africain (3 Phases)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457200" y="1005840"/>
            <a:ext cx="8229600" cy="0"/>
          </a:xfrm>
          <a:prstGeom prst="line">
            <a:avLst/>
          </a:prstGeom>
          <a:ln w="254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57200" y="1280160"/>
            <a:ext cx="82296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🌍 Phase 1 (2026-2027): Soft Launch Francophone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   → Côte d'Ivoire, Sénégal, Cameroun | 6 clients An 1, 18 An 2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🌍 Phase 2 (2028-2029): Expansion Anglophone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   → Nigeria, Kenya, Ghana | 35 clients An 3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🌍 Phase 3 (2030+): Pan-African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   → 10+ pays | 1,000+ entreprises accompagnées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Opportunité de Marché: TAM/SAM/SOM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457200" y="1005840"/>
            <a:ext cx="8229600" cy="0"/>
          </a:xfrm>
          <a:prstGeom prst="line">
            <a:avLst/>
          </a:prstGeom>
          <a:ln w="254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57200" y="1280160"/>
            <a:ext cx="82296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🎯 TAM (Total Addressable Market): $35-40B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   → Coaching US: $20B | Africa: $15-20B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🎯 SAM (Serviceable Addressable): $5B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   → SMB coaching + digital transformation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🎯 SOM (Serviceable Obtainable): $50M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   → 1% market share = 5,000 clients atteignables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📈 Vision 2030: $7.5M revenue (0.6% of SAM)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Projections Financières 2026-2028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457200" y="1005840"/>
            <a:ext cx="8229600" cy="0"/>
          </a:xfrm>
          <a:prstGeom prst="line">
            <a:avLst/>
          </a:prstGeom>
          <a:ln w="254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57200" y="1280160"/>
            <a:ext cx="82296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💰 An 1 (2026): $180K revenue (72% US, 28% Africa) | 18 clients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   → EBITDA: -$67K (-37.3%) | Investment year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💰 An 2 (2027): $420K revenue (64% US, 36% Africa) | 43 clients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   → EBITDA: -$45K (-10.7%) | IA Phase 2 début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💰 An 3 (2028): $850K revenue (65% US, 35% Africa) | 80 clients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   → EBITDA: $45K (+5.3%) | PROFITABLE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📊 CAGR 3 ans: 117% | Marge brute stable: 91.7-91.8%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Revenue Mix par Service (An 3)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457200" y="1005840"/>
            <a:ext cx="8229600" cy="0"/>
          </a:xfrm>
          <a:prstGeom prst="line">
            <a:avLst/>
          </a:prstGeom>
          <a:ln w="254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57200" y="1280160"/>
            <a:ext cx="39319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📊 REVENUE MIX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• TRANSFORM: 74% ($630K)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• ADVISORY: 19% ($162K)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• ACCELERATOR: 3.5% ($30K)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• PLATFORM: 3.5% ($28K)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💡 Focus: Programs récurrents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   (TRANSFORM = 74%)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0" y="1280160"/>
            <a:ext cx="39319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🌍 GEOGRAPHIC MIX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• US: 65% ($550K)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• Africa: 35% ($300K)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📈 CLIENTS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• US: 45 clients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• Africa: 35 clients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• Total: 80 clients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Unit Economics: Excellent LTV:CAC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457200" y="1005840"/>
            <a:ext cx="8229600" cy="0"/>
          </a:xfrm>
          <a:prstGeom prst="line">
            <a:avLst/>
          </a:prstGeom>
          <a:ln w="254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57200" y="1280160"/>
            <a:ext cx="82296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💰 LTV (Lifetime Value) 3 ans: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   → TRANSFORM Growth: $16,200 | Scale: $43,200 | Premier: $108,000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💸 CAC (Customer Acquisition Cost):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   → Growth: $1,500 | Scale: $2,500 | Premier: $5,000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📊 LTV:CAC Ratios: 8:1 à 15:1 (Target industry: &gt;3:1) ✅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🎯 Marge brute: 92% (vs 60% coaching traditionnel)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🎯 CAC Payback: 1-2 mois (vs 6 mois industry standard)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Stratégie Go-to-Market Bi-Continentale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457200" y="1005840"/>
            <a:ext cx="8229600" cy="0"/>
          </a:xfrm>
          <a:prstGeom prst="line">
            <a:avLst/>
          </a:prstGeom>
          <a:ln w="254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57200" y="1280160"/>
            <a:ext cx="82296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🎯 Canal 1: Content Marketing Bilingue (FR/EN)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   → Blog, LinkedIn, Podcast, Webinars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🎯 Canal 2: Partnerships Stratégiques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   → US: Chambers of commerce, incubators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   → Africa: African Dev Bank, local chambers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🎯 Canal 3: Digital Ads Localisés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   → LinkedIn, Google Ads (US + Africa targeting)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🎯 Canal 4: Diaspora Outreach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   → 3M African entrepreneurs aux US → pipeline Africa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Équipe Fondatrice &amp; Partenaires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457200" y="1005840"/>
            <a:ext cx="8229600" cy="0"/>
          </a:xfrm>
          <a:prstGeom prst="line">
            <a:avLst/>
          </a:prstGeom>
          <a:ln w="254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57200" y="1280160"/>
            <a:ext cx="82296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👤 Abdoul Karim GBANE - Fondateur &amp; CEO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   • 20+ ans coaching business &amp; transformation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   • 100+ CEOs accompagnés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   • Track record: 15+ clients → croissance 3x+ en 24 mois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🤝 Lions Dev - Partenaire Technologique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   • LLC US + Succursale Abidjan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   • Expertise: Web, Mobile, Cloud, IA, Cybersécurité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   • Revenus projetés: $395-565K via GBCM (3 ans)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📈 Plan Recrutement: 4.5 FTE An 3 (vs 1.5 An 1)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Financement Requis: $135K (3 ans)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457200" y="1005840"/>
            <a:ext cx="8229600" cy="0"/>
          </a:xfrm>
          <a:prstGeom prst="line">
            <a:avLst/>
          </a:prstGeom>
          <a:ln w="254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57200" y="1280160"/>
            <a:ext cx="82296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💰 An 1 (2026): $75K - Bootstrap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   → Platform MVP (Lions Dev): $20K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   → Marketing bi-continental: $25K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   → SaaS + Tools: $10K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   → Legal + formation multi-pays: $10K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   → Working capital: $10K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💰 An 2 (2027): $50-60K - IA Phase 2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   → IA/ML infrastructure: $15K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   → Lions Dev features IA: $20K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   → Marketing scale Africa: $15K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   → Working capital: $10K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💡 Source recommandée An 2: Revenue-based financing (non-dilutif)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ROI Founder: Trade-off Court vs Long Terme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457200" y="1005840"/>
            <a:ext cx="8229600" cy="0"/>
          </a:xfrm>
          <a:prstGeom prst="line">
            <a:avLst/>
          </a:prstGeom>
          <a:ln w="254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57200" y="1280160"/>
            <a:ext cx="82296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💼 Investment Total 3 ans: $135K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📊 Scénario Conservateur: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   → EBITDA cumul 3 ans: -$67K (perte)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   → Equity value An 3: $135K (3x EBITDA $45K)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   → ROI 3 ans: 41%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   → MAIS An 5 projeté: ROI 1,200% (EBITDA $450K, IA deployed) ✅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💡 Trade-off Stratégique: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   ❌ Court terme (An 3): Moins profitable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   ✅ Long terme (An 5+): Croissance exponentielle via IA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Milestones Clés 2026-2028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457200" y="1005840"/>
            <a:ext cx="8229600" cy="0"/>
          </a:xfrm>
          <a:prstGeom prst="line">
            <a:avLst/>
          </a:prstGeom>
          <a:ln w="254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57200" y="1280160"/>
            <a:ext cx="82296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🎯 Q1 2026: Launch MVP Platform | 10 clients (US + Africa soft launch)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🎯 Q2 2027 (M18): CASHFLOW POSITIVE | 45 clients | $420K ARR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🎯 Q4 2027: IA Phase 2 début déploiement | 63 clients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🎯 Q2 2028 (M30): PROFITABLE (EBITDA &gt;$0) | 80 clients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🎯 Q4 2028: 13% EBITDA margin target | $850K ARR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🎯 2030: Vision 1,000+ entreprises (US + Africa) | $10M+ ARR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Top 5 Risques &amp; Mitigation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457200" y="1005840"/>
            <a:ext cx="8229600" cy="0"/>
          </a:xfrm>
          <a:prstGeom prst="line">
            <a:avLst/>
          </a:prstGeom>
          <a:ln w="254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57200" y="1280160"/>
            <a:ext cx="39319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⚠️ RISQUES: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1. Cash flow serré An 2-3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2. Complexity bi-continentale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3. Dépendance Lions Dev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4. IA ne délivre pas ROI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5. Marché Africa plus lent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0" y="1280160"/>
            <a:ext cx="39319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✅ MITIGATION: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1. Financing An 2 prévu ($60K)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2. Soft launch, validate PMF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3. SLA stricts, backup plan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4. Phase 1 solide, IA optionnelle</a:t>
            </a:r>
          </a:p>
          <a:p>
            <a:pPr>
              <a:spcBef>
                <a:spcPts val="800"/>
              </a:spcBef>
              <a:defRPr sz="1600">
                <a:solidFill>
                  <a:srgbClr val="404040"/>
                </a:solidFill>
              </a:defRPr>
            </a:pPr>
            <a:r>
              <a:t>5. Conservative projections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Pourquoi GBCM v2.1 va Réussir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457200" y="1005840"/>
            <a:ext cx="8229600" cy="0"/>
          </a:xfrm>
          <a:prstGeom prst="line">
            <a:avLst/>
          </a:prstGeom>
          <a:ln w="254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57200" y="1280160"/>
            <a:ext cx="82296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✅ Opportunité: $35-40B TAM, CAGR 15-17%, marché sous-servi Africa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✅ Modèle unique: Bi-continental + Lions Dev + IA Phase 2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✅ Unit economics: 92% marge, LTV:CAC 8-12:1, capital-efficient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✅ Expertise fondateur: 20+ ans, 100+ CEOs, track record prouvé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✅ Partenariat stratégique: Lions Dev présence Abidjan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✅ First-mover: Coaching digital Africa, avance 12-18 mois IA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🚀 Prochaine Étape: Validation Business Plan → Lancement Q1 2026</a:t>
            </a: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</a:p>
          <a:p>
            <a:pPr>
              <a:spcBef>
                <a:spcPts val="1200"/>
              </a:spcBef>
              <a:defRPr sz="1800">
                <a:solidFill>
                  <a:srgbClr val="404040"/>
                </a:solidFill>
              </a:defRPr>
            </a:pPr>
            <a:r>
              <a:t>"Transformer l'ambition en croissance durable, sur deux continents, un leader à la fois."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